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4861"/>
            <a:ext cx="7556421" cy="2126337"/>
          </a:xfrm>
          <a:prstGeom prst="rect">
            <a:avLst/>
          </a:prstGeom>
          <a:noFill/>
          <a:ln/>
        </p:spPr>
        <p:txBody>
          <a:bodyPr wrap="square" lIns="0" tIns="0" rIns="0" bIns="0" rtlCol="0" anchor="t"/>
          <a:lstStyle/>
          <a:p>
            <a:pPr indent="0" marL="0">
              <a:lnSpc>
                <a:spcPts val="5550"/>
              </a:lnSpc>
              <a:buNone/>
            </a:pPr>
            <a:r>
              <a:rPr lang="en-US" sz="4450" b="1" spc="-134" kern="0" dirty="0">
                <a:solidFill>
                  <a:srgbClr val="FFFFFF"/>
                </a:solidFill>
                <a:latin typeface="Inter Bold" pitchFamily="34" charset="0"/>
                <a:ea typeface="Inter Bold" pitchFamily="34" charset="-122"/>
                <a:cs typeface="Inter Bold" pitchFamily="34" charset="-120"/>
              </a:rPr>
              <a:t>Rapport d'Analyse des Données de Vente en Australie</a:t>
            </a:r>
            <a:endParaRPr lang="en-US" sz="4450" dirty="0"/>
          </a:p>
        </p:txBody>
      </p:sp>
      <p:sp>
        <p:nvSpPr>
          <p:cNvPr id="4" name="Text 1"/>
          <p:cNvSpPr/>
          <p:nvPr/>
        </p:nvSpPr>
        <p:spPr>
          <a:xfrm>
            <a:off x="793790" y="3261360"/>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Bienvenue à cette présentation détaillée de notre analyse des données de vente en Australie. Nous avons examiné plusieurs aspects des données commerciales, notamment les tendances de vente, les comportements d'achat par âge et par sexe, ainsi que les performances par région.</a:t>
            </a:r>
            <a:endParaRPr lang="en-US" sz="1750" dirty="0"/>
          </a:p>
        </p:txBody>
      </p:sp>
      <p:sp>
        <p:nvSpPr>
          <p:cNvPr id="5" name="Text 2"/>
          <p:cNvSpPr/>
          <p:nvPr/>
        </p:nvSpPr>
        <p:spPr>
          <a:xfrm>
            <a:off x="793790" y="5331023"/>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5E0DF"/>
                </a:solidFill>
                <a:latin typeface="Inter" pitchFamily="34" charset="0"/>
                <a:ea typeface="Inter" pitchFamily="34" charset="-122"/>
                <a:cs typeface="Inter" pitchFamily="34" charset="-120"/>
              </a:rPr>
              <a:t>Notre analyse s'appuie sur des méthodes statistiques rigoureuses, notamment le théorème de Tchebychev, pour interpréter les distributions de données et identifier les tendances significatives dans les comportements d'achat des consommateurs australiens.</a:t>
            </a:r>
            <a:endParaRPr lang="en-US" sz="1750" dirty="0"/>
          </a:p>
        </p:txBody>
      </p:sp>
      <p:sp>
        <p:nvSpPr>
          <p:cNvPr id="6" name="Shape 3"/>
          <p:cNvSpPr/>
          <p:nvPr/>
        </p:nvSpPr>
        <p:spPr>
          <a:xfrm>
            <a:off x="793790" y="7054691"/>
            <a:ext cx="362903" cy="362903"/>
          </a:xfrm>
          <a:prstGeom prst="roundRect">
            <a:avLst>
              <a:gd name="adj" fmla="val 25194296"/>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01410" y="7062311"/>
            <a:ext cx="347663" cy="347663"/>
          </a:xfrm>
          <a:prstGeom prst="rect">
            <a:avLst/>
          </a:prstGeom>
        </p:spPr>
      </p:pic>
      <p:sp>
        <p:nvSpPr>
          <p:cNvPr id="8" name="Text 4"/>
          <p:cNvSpPr/>
          <p:nvPr/>
        </p:nvSpPr>
        <p:spPr>
          <a:xfrm>
            <a:off x="1270040" y="7037784"/>
            <a:ext cx="2598896"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5E0DF"/>
                </a:solidFill>
                <a:latin typeface="Inter Bold" pitchFamily="34" charset="0"/>
                <a:ea typeface="Inter Bold" pitchFamily="34" charset="-122"/>
                <a:cs typeface="Inter Bold" pitchFamily="34" charset="-120"/>
              </a:rPr>
              <a:t>par Stephane Foyet</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0569" y="768191"/>
            <a:ext cx="7662863" cy="1322308"/>
          </a:xfrm>
          <a:prstGeom prst="rect">
            <a:avLst/>
          </a:prstGeom>
          <a:noFill/>
          <a:ln/>
        </p:spPr>
        <p:txBody>
          <a:bodyPr wrap="square" lIns="0" tIns="0" rIns="0" bIns="0" rtlCol="0" anchor="t"/>
          <a:lstStyle/>
          <a:p>
            <a:pPr indent="0" marL="0">
              <a:lnSpc>
                <a:spcPts val="5200"/>
              </a:lnSpc>
              <a:buNone/>
            </a:pPr>
            <a:r>
              <a:rPr lang="en-US" sz="4150" b="1" spc="-125" kern="0" dirty="0">
                <a:solidFill>
                  <a:srgbClr val="FFFFFF"/>
                </a:solidFill>
                <a:latin typeface="Inter Bold" pitchFamily="34" charset="0"/>
                <a:ea typeface="Inter Bold" pitchFamily="34" charset="-122"/>
                <a:cs typeface="Inter Bold" pitchFamily="34" charset="-120"/>
              </a:rPr>
              <a:t>Méthodologie et Préparation des Données</a:t>
            </a:r>
            <a:endParaRPr lang="en-US" sz="4150" dirty="0"/>
          </a:p>
        </p:txBody>
      </p:sp>
      <p:sp>
        <p:nvSpPr>
          <p:cNvPr id="4" name="Shape 1"/>
          <p:cNvSpPr/>
          <p:nvPr/>
        </p:nvSpPr>
        <p:spPr>
          <a:xfrm>
            <a:off x="740569" y="2407801"/>
            <a:ext cx="158591" cy="1472922"/>
          </a:xfrm>
          <a:prstGeom prst="roundRect">
            <a:avLst>
              <a:gd name="adj" fmla="val 56037"/>
            </a:avLst>
          </a:prstGeom>
          <a:solidFill>
            <a:srgbClr val="110080"/>
          </a:solidFill>
          <a:ln w="7620">
            <a:solidFill>
              <a:srgbClr val="2A1999"/>
            </a:solidFill>
            <a:prstDash val="solid"/>
          </a:ln>
        </p:spPr>
      </p:sp>
      <p:sp>
        <p:nvSpPr>
          <p:cNvPr id="5" name="Text 2"/>
          <p:cNvSpPr/>
          <p:nvPr/>
        </p:nvSpPr>
        <p:spPr>
          <a:xfrm>
            <a:off x="1216462" y="2407801"/>
            <a:ext cx="3638907" cy="330517"/>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Importation des bibliothèques</a:t>
            </a:r>
            <a:endParaRPr lang="en-US" sz="2050" dirty="0"/>
          </a:p>
        </p:txBody>
      </p:sp>
      <p:sp>
        <p:nvSpPr>
          <p:cNvPr id="6" name="Text 3"/>
          <p:cNvSpPr/>
          <p:nvPr/>
        </p:nvSpPr>
        <p:spPr>
          <a:xfrm>
            <a:off x="1216462" y="2865239"/>
            <a:ext cx="7186970" cy="1015484"/>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Nous avons commencé par importer les bibliothèques Python nécessaires pour l'analyse de données, notamment pandas pour la manipulation des données et matplotlib/seaborn pour la visualisation.</a:t>
            </a:r>
            <a:endParaRPr lang="en-US" sz="1650" dirty="0"/>
          </a:p>
        </p:txBody>
      </p:sp>
      <p:sp>
        <p:nvSpPr>
          <p:cNvPr id="7" name="Shape 4"/>
          <p:cNvSpPr/>
          <p:nvPr/>
        </p:nvSpPr>
        <p:spPr>
          <a:xfrm>
            <a:off x="1057870" y="4092297"/>
            <a:ext cx="158591" cy="1472922"/>
          </a:xfrm>
          <a:prstGeom prst="roundRect">
            <a:avLst>
              <a:gd name="adj" fmla="val 56037"/>
            </a:avLst>
          </a:prstGeom>
          <a:solidFill>
            <a:srgbClr val="110080"/>
          </a:solidFill>
          <a:ln w="7620">
            <a:solidFill>
              <a:srgbClr val="2A1999"/>
            </a:solidFill>
            <a:prstDash val="solid"/>
          </a:ln>
        </p:spPr>
      </p:sp>
      <p:sp>
        <p:nvSpPr>
          <p:cNvPr id="8" name="Text 5"/>
          <p:cNvSpPr/>
          <p:nvPr/>
        </p:nvSpPr>
        <p:spPr>
          <a:xfrm>
            <a:off x="1533763" y="4092297"/>
            <a:ext cx="4158853" cy="330517"/>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Préparation et fusion des données</a:t>
            </a:r>
            <a:endParaRPr lang="en-US" sz="2050" dirty="0"/>
          </a:p>
        </p:txBody>
      </p:sp>
      <p:sp>
        <p:nvSpPr>
          <p:cNvPr id="9" name="Text 6"/>
          <p:cNvSpPr/>
          <p:nvPr/>
        </p:nvSpPr>
        <p:spPr>
          <a:xfrm>
            <a:off x="1533763" y="4549735"/>
            <a:ext cx="6869668" cy="1015484"/>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Les données ont été préparées et fusionnées pour créer un ensemble de données cohérent, permettant une analyse approfondie des tendances de vente et des comportements d'achat.</a:t>
            </a:r>
            <a:endParaRPr lang="en-US" sz="1650" dirty="0"/>
          </a:p>
        </p:txBody>
      </p:sp>
      <p:sp>
        <p:nvSpPr>
          <p:cNvPr id="10" name="Shape 7"/>
          <p:cNvSpPr/>
          <p:nvPr/>
        </p:nvSpPr>
        <p:spPr>
          <a:xfrm>
            <a:off x="1375291" y="5776793"/>
            <a:ext cx="158591" cy="1472922"/>
          </a:xfrm>
          <a:prstGeom prst="roundRect">
            <a:avLst>
              <a:gd name="adj" fmla="val 56037"/>
            </a:avLst>
          </a:prstGeom>
          <a:solidFill>
            <a:srgbClr val="110080"/>
          </a:solidFill>
          <a:ln w="7620">
            <a:solidFill>
              <a:srgbClr val="2A1999"/>
            </a:solidFill>
            <a:prstDash val="solid"/>
          </a:ln>
        </p:spPr>
      </p:sp>
      <p:sp>
        <p:nvSpPr>
          <p:cNvPr id="11" name="Text 8"/>
          <p:cNvSpPr/>
          <p:nvPr/>
        </p:nvSpPr>
        <p:spPr>
          <a:xfrm>
            <a:off x="1851184" y="5776793"/>
            <a:ext cx="4455914" cy="330517"/>
          </a:xfrm>
          <a:prstGeom prst="rect">
            <a:avLst/>
          </a:prstGeom>
          <a:noFill/>
          <a:ln/>
        </p:spPr>
        <p:txBody>
          <a:bodyPr wrap="none" lIns="0" tIns="0" rIns="0" bIns="0" rtlCol="0" anchor="t"/>
          <a:lstStyle/>
          <a:p>
            <a:pPr algn="l" indent="0" marL="0">
              <a:lnSpc>
                <a:spcPts val="2600"/>
              </a:lnSpc>
              <a:buNone/>
            </a:pPr>
            <a:r>
              <a:rPr lang="en-US" sz="2050" b="1" spc="-62" kern="0" dirty="0">
                <a:solidFill>
                  <a:srgbClr val="E5E0DF"/>
                </a:solidFill>
                <a:latin typeface="Inter Bold" pitchFamily="34" charset="0"/>
                <a:ea typeface="Inter Bold" pitchFamily="34" charset="-122"/>
                <a:cs typeface="Inter Bold" pitchFamily="34" charset="-120"/>
              </a:rPr>
              <a:t>Vérification des valeurs manquantes</a:t>
            </a:r>
            <a:endParaRPr lang="en-US" sz="2050" dirty="0"/>
          </a:p>
        </p:txBody>
      </p:sp>
      <p:sp>
        <p:nvSpPr>
          <p:cNvPr id="12" name="Text 9"/>
          <p:cNvSpPr/>
          <p:nvPr/>
        </p:nvSpPr>
        <p:spPr>
          <a:xfrm>
            <a:off x="1851184" y="6234232"/>
            <a:ext cx="6552248" cy="1015484"/>
          </a:xfrm>
          <a:prstGeom prst="rect">
            <a:avLst/>
          </a:prstGeom>
          <a:noFill/>
          <a:ln/>
        </p:spPr>
        <p:txBody>
          <a:bodyPr wrap="square" lIns="0" tIns="0" rIns="0" bIns="0" rtlCol="0" anchor="t"/>
          <a:lstStyle/>
          <a:p>
            <a:pPr algn="l" indent="0" marL="0">
              <a:lnSpc>
                <a:spcPts val="2650"/>
              </a:lnSpc>
              <a:buNone/>
            </a:pPr>
            <a:r>
              <a:rPr lang="en-US" sz="1650" spc="-33" kern="0" dirty="0">
                <a:solidFill>
                  <a:srgbClr val="E5E0DF"/>
                </a:solidFill>
                <a:latin typeface="Inter" pitchFamily="34" charset="0"/>
                <a:ea typeface="Inter" pitchFamily="34" charset="-122"/>
                <a:cs typeface="Inter" pitchFamily="34" charset="-120"/>
              </a:rPr>
              <a:t>Une étape cruciale a été la vérification et le traitement des valeurs manquantes pour assurer la fiabilité de notre analyse statistique et de nos conclusions.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2680" y="726996"/>
            <a:ext cx="5370195" cy="639485"/>
          </a:xfrm>
          <a:prstGeom prst="rect">
            <a:avLst/>
          </a:prstGeom>
          <a:noFill/>
          <a:ln/>
        </p:spPr>
        <p:txBody>
          <a:bodyPr wrap="none" lIns="0" tIns="0" rIns="0" bIns="0" rtlCol="0" anchor="t"/>
          <a:lstStyle/>
          <a:p>
            <a:pPr indent="0" marL="0">
              <a:lnSpc>
                <a:spcPts val="5000"/>
              </a:lnSpc>
              <a:buNone/>
            </a:pPr>
            <a:r>
              <a:rPr lang="en-US" sz="4000" b="1" spc="-121" kern="0" dirty="0">
                <a:solidFill>
                  <a:srgbClr val="FFFFFF"/>
                </a:solidFill>
                <a:latin typeface="Inter Bold" pitchFamily="34" charset="0"/>
                <a:ea typeface="Inter Bold" pitchFamily="34" charset="-122"/>
                <a:cs typeface="Inter Bold" pitchFamily="34" charset="-120"/>
              </a:rPr>
              <a:t>Analyse de Corrélation</a:t>
            </a:r>
            <a:endParaRPr lang="en-US" sz="4000" dirty="0"/>
          </a:p>
        </p:txBody>
      </p:sp>
      <p:pic>
        <p:nvPicPr>
          <p:cNvPr id="4" name="Image 1" descr="preencoded.png">    </p:cNvPr>
          <p:cNvPicPr>
            <a:picLocks noChangeAspect="1"/>
          </p:cNvPicPr>
          <p:nvPr/>
        </p:nvPicPr>
        <p:blipFill>
          <a:blip r:embed="rId2"/>
          <a:stretch>
            <a:fillRect/>
          </a:stretch>
        </p:blipFill>
        <p:spPr>
          <a:xfrm>
            <a:off x="6202680" y="1673423"/>
            <a:ext cx="1023223" cy="2161342"/>
          </a:xfrm>
          <a:prstGeom prst="rect">
            <a:avLst/>
          </a:prstGeom>
        </p:spPr>
      </p:pic>
      <p:sp>
        <p:nvSpPr>
          <p:cNvPr id="5" name="Text 1"/>
          <p:cNvSpPr/>
          <p:nvPr/>
        </p:nvSpPr>
        <p:spPr>
          <a:xfrm>
            <a:off x="7532846" y="1877973"/>
            <a:ext cx="3671888" cy="319802"/>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Inter Bold" pitchFamily="34" charset="0"/>
                <a:ea typeface="Inter Bold" pitchFamily="34" charset="-122"/>
                <a:cs typeface="Inter Bold" pitchFamily="34" charset="-120"/>
              </a:rPr>
              <a:t>Matrice de corrélation générale</a:t>
            </a:r>
            <a:endParaRPr lang="en-US" sz="2000" dirty="0"/>
          </a:p>
        </p:txBody>
      </p:sp>
      <p:sp>
        <p:nvSpPr>
          <p:cNvPr id="6" name="Text 2"/>
          <p:cNvSpPr/>
          <p:nvPr/>
        </p:nvSpPr>
        <p:spPr>
          <a:xfrm>
            <a:off x="7532846" y="2320528"/>
            <a:ext cx="6381274" cy="1309688"/>
          </a:xfrm>
          <a:prstGeom prst="rect">
            <a:avLst/>
          </a:prstGeom>
          <a:noFill/>
          <a:ln/>
        </p:spPr>
        <p:txBody>
          <a:bodyPr wrap="square" lIns="0" tIns="0" rIns="0" bIns="0" rtlCol="0" anchor="t"/>
          <a:lstStyle/>
          <a:p>
            <a:pPr algn="l" indent="0" marL="0">
              <a:lnSpc>
                <a:spcPts val="2550"/>
              </a:lnSpc>
              <a:buNone/>
            </a:pPr>
            <a:r>
              <a:rPr lang="en-US" sz="1600" spc="-32" kern="0" dirty="0">
                <a:solidFill>
                  <a:srgbClr val="E5E0DF"/>
                </a:solidFill>
                <a:latin typeface="Inter" pitchFamily="34" charset="0"/>
                <a:ea typeface="Inter" pitchFamily="34" charset="-122"/>
                <a:cs typeface="Inter" pitchFamily="34" charset="-120"/>
              </a:rPr>
              <a:t>Nous avons créé une matrice de corrélation pour identifier les relations entre différentes variables dans notre ensemble de données, révélant des insights sur les facteurs qui influencent les comportements d'achat.</a:t>
            </a:r>
            <a:endParaRPr lang="en-US" sz="1600" dirty="0"/>
          </a:p>
        </p:txBody>
      </p:sp>
      <p:pic>
        <p:nvPicPr>
          <p:cNvPr id="7" name="Image 2" descr="preencoded.png">    </p:cNvPr>
          <p:cNvPicPr>
            <a:picLocks noChangeAspect="1"/>
          </p:cNvPicPr>
          <p:nvPr/>
        </p:nvPicPr>
        <p:blipFill>
          <a:blip r:embed="rId3"/>
          <a:stretch>
            <a:fillRect/>
          </a:stretch>
        </p:blipFill>
        <p:spPr>
          <a:xfrm>
            <a:off x="6202680" y="3834765"/>
            <a:ext cx="1023223" cy="1833920"/>
          </a:xfrm>
          <a:prstGeom prst="rect">
            <a:avLst/>
          </a:prstGeom>
        </p:spPr>
      </p:pic>
      <p:sp>
        <p:nvSpPr>
          <p:cNvPr id="8" name="Text 3"/>
          <p:cNvSpPr/>
          <p:nvPr/>
        </p:nvSpPr>
        <p:spPr>
          <a:xfrm>
            <a:off x="7532846" y="4039314"/>
            <a:ext cx="2558177" cy="319802"/>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Inter Bold" pitchFamily="34" charset="0"/>
                <a:ea typeface="Inter Bold" pitchFamily="34" charset="-122"/>
                <a:cs typeface="Inter Bold" pitchFamily="34" charset="-120"/>
              </a:rPr>
              <a:t>Corrélation des prix</a:t>
            </a:r>
            <a:endParaRPr lang="en-US" sz="2000" dirty="0"/>
          </a:p>
        </p:txBody>
      </p:sp>
      <p:sp>
        <p:nvSpPr>
          <p:cNvPr id="9" name="Text 4"/>
          <p:cNvSpPr/>
          <p:nvPr/>
        </p:nvSpPr>
        <p:spPr>
          <a:xfrm>
            <a:off x="7532846" y="4481870"/>
            <a:ext cx="6381274" cy="982266"/>
          </a:xfrm>
          <a:prstGeom prst="rect">
            <a:avLst/>
          </a:prstGeom>
          <a:noFill/>
          <a:ln/>
        </p:spPr>
        <p:txBody>
          <a:bodyPr wrap="square" lIns="0" tIns="0" rIns="0" bIns="0" rtlCol="0" anchor="t"/>
          <a:lstStyle/>
          <a:p>
            <a:pPr algn="l" indent="0" marL="0">
              <a:lnSpc>
                <a:spcPts val="2550"/>
              </a:lnSpc>
              <a:buNone/>
            </a:pPr>
            <a:r>
              <a:rPr lang="en-US" sz="1600" spc="-32" kern="0" dirty="0">
                <a:solidFill>
                  <a:srgbClr val="E5E0DF"/>
                </a:solidFill>
                <a:latin typeface="Inter" pitchFamily="34" charset="0"/>
                <a:ea typeface="Inter" pitchFamily="34" charset="-122"/>
                <a:cs typeface="Inter" pitchFamily="34" charset="-120"/>
              </a:rPr>
              <a:t>L'analyse spécifique de la corrélation des prix a montré comment les variations de prix affectent les décisions d'achat des consommateurs australiens.</a:t>
            </a:r>
            <a:endParaRPr lang="en-US" sz="1600" dirty="0"/>
          </a:p>
        </p:txBody>
      </p:sp>
      <p:pic>
        <p:nvPicPr>
          <p:cNvPr id="10" name="Image 3" descr="preencoded.png">    </p:cNvPr>
          <p:cNvPicPr>
            <a:picLocks noChangeAspect="1"/>
          </p:cNvPicPr>
          <p:nvPr/>
        </p:nvPicPr>
        <p:blipFill>
          <a:blip r:embed="rId4"/>
          <a:stretch>
            <a:fillRect/>
          </a:stretch>
        </p:blipFill>
        <p:spPr>
          <a:xfrm>
            <a:off x="6202680" y="5668685"/>
            <a:ext cx="1023223" cy="1833920"/>
          </a:xfrm>
          <a:prstGeom prst="rect">
            <a:avLst/>
          </a:prstGeom>
        </p:spPr>
      </p:pic>
      <p:sp>
        <p:nvSpPr>
          <p:cNvPr id="11" name="Text 5"/>
          <p:cNvSpPr/>
          <p:nvPr/>
        </p:nvSpPr>
        <p:spPr>
          <a:xfrm>
            <a:off x="7532846" y="5873234"/>
            <a:ext cx="2655332" cy="319802"/>
          </a:xfrm>
          <a:prstGeom prst="rect">
            <a:avLst/>
          </a:prstGeom>
          <a:noFill/>
          <a:ln/>
        </p:spPr>
        <p:txBody>
          <a:bodyPr wrap="none" lIns="0" tIns="0" rIns="0" bIns="0" rtlCol="0" anchor="t"/>
          <a:lstStyle/>
          <a:p>
            <a:pPr algn="l" indent="0" marL="0">
              <a:lnSpc>
                <a:spcPts val="2500"/>
              </a:lnSpc>
              <a:buNone/>
            </a:pPr>
            <a:r>
              <a:rPr lang="en-US" sz="2000" b="1" spc="-60" kern="0" dirty="0">
                <a:solidFill>
                  <a:srgbClr val="E5E0DF"/>
                </a:solidFill>
                <a:latin typeface="Inter Bold" pitchFamily="34" charset="0"/>
                <a:ea typeface="Inter Bold" pitchFamily="34" charset="-122"/>
                <a:cs typeface="Inter Bold" pitchFamily="34" charset="-120"/>
              </a:rPr>
              <a:t>Corrélation des ventes</a:t>
            </a:r>
            <a:endParaRPr lang="en-US" sz="2000" dirty="0"/>
          </a:p>
        </p:txBody>
      </p:sp>
      <p:sp>
        <p:nvSpPr>
          <p:cNvPr id="12" name="Text 6"/>
          <p:cNvSpPr/>
          <p:nvPr/>
        </p:nvSpPr>
        <p:spPr>
          <a:xfrm>
            <a:off x="7532846" y="6315789"/>
            <a:ext cx="6381274" cy="982266"/>
          </a:xfrm>
          <a:prstGeom prst="rect">
            <a:avLst/>
          </a:prstGeom>
          <a:noFill/>
          <a:ln/>
        </p:spPr>
        <p:txBody>
          <a:bodyPr wrap="square" lIns="0" tIns="0" rIns="0" bIns="0" rtlCol="0" anchor="t"/>
          <a:lstStyle/>
          <a:p>
            <a:pPr algn="l" indent="0" marL="0">
              <a:lnSpc>
                <a:spcPts val="2550"/>
              </a:lnSpc>
              <a:buNone/>
            </a:pPr>
            <a:r>
              <a:rPr lang="en-US" sz="1600" spc="-32" kern="0" dirty="0">
                <a:solidFill>
                  <a:srgbClr val="E5E0DF"/>
                </a:solidFill>
                <a:latin typeface="Inter" pitchFamily="34" charset="0"/>
                <a:ea typeface="Inter" pitchFamily="34" charset="-122"/>
                <a:cs typeface="Inter" pitchFamily="34" charset="-120"/>
              </a:rPr>
              <a:t>La matrice de corrélation des ventes a révélé les relations entre les volumes de vente et d'autres facteurs comme la saison, la région et les caractéristiques démographiques des clients.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2330" y="610791"/>
            <a:ext cx="7592139" cy="1385411"/>
          </a:xfrm>
          <a:prstGeom prst="rect">
            <a:avLst/>
          </a:prstGeom>
          <a:noFill/>
          <a:ln/>
        </p:spPr>
        <p:txBody>
          <a:bodyPr wrap="square" lIns="0" tIns="0" rIns="0" bIns="0" rtlCol="0" anchor="t"/>
          <a:lstStyle/>
          <a:p>
            <a:pPr indent="0" marL="0">
              <a:lnSpc>
                <a:spcPts val="5450"/>
              </a:lnSpc>
              <a:buNone/>
            </a:pPr>
            <a:r>
              <a:rPr lang="en-US" sz="4350" b="1" spc="-131" kern="0" dirty="0">
                <a:solidFill>
                  <a:srgbClr val="FFFFFF"/>
                </a:solidFill>
                <a:latin typeface="Inter Bold" pitchFamily="34" charset="0"/>
                <a:ea typeface="Inter Bold" pitchFamily="34" charset="-122"/>
                <a:cs typeface="Inter Bold" pitchFamily="34" charset="-120"/>
              </a:rPr>
              <a:t>Analyse Statistique par le Théorème de Tchebychev</a:t>
            </a:r>
            <a:endParaRPr lang="en-US" sz="4350" dirty="0"/>
          </a:p>
        </p:txBody>
      </p:sp>
      <p:sp>
        <p:nvSpPr>
          <p:cNvPr id="4" name="Shape 1"/>
          <p:cNvSpPr/>
          <p:nvPr/>
        </p:nvSpPr>
        <p:spPr>
          <a:xfrm>
            <a:off x="6262330" y="2328743"/>
            <a:ext cx="3685223" cy="3066217"/>
          </a:xfrm>
          <a:prstGeom prst="roundRect">
            <a:avLst>
              <a:gd name="adj" fmla="val 3037"/>
            </a:avLst>
          </a:prstGeom>
          <a:solidFill>
            <a:srgbClr val="110080"/>
          </a:solidFill>
          <a:ln w="7620">
            <a:solidFill>
              <a:srgbClr val="2A1999"/>
            </a:solidFill>
            <a:prstDash val="solid"/>
          </a:ln>
        </p:spPr>
      </p:sp>
      <p:sp>
        <p:nvSpPr>
          <p:cNvPr id="5" name="Text 2"/>
          <p:cNvSpPr/>
          <p:nvPr/>
        </p:nvSpPr>
        <p:spPr>
          <a:xfrm>
            <a:off x="6491645" y="2558058"/>
            <a:ext cx="2771180" cy="346472"/>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Analyse des ventes</a:t>
            </a:r>
            <a:endParaRPr lang="en-US" sz="2150" dirty="0"/>
          </a:p>
        </p:txBody>
      </p:sp>
      <p:sp>
        <p:nvSpPr>
          <p:cNvPr id="6" name="Text 3"/>
          <p:cNvSpPr/>
          <p:nvPr/>
        </p:nvSpPr>
        <p:spPr>
          <a:xfrm>
            <a:off x="6491645" y="3037522"/>
            <a:ext cx="3226594" cy="2128123"/>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Au moins 75% de la population des clients réalise des ventes allant de 3,715 à 9,531 dollars australiens, selon notre application du théorème de Tchebychev.</a:t>
            </a:r>
            <a:endParaRPr lang="en-US" sz="1700" dirty="0"/>
          </a:p>
        </p:txBody>
      </p:sp>
      <p:sp>
        <p:nvSpPr>
          <p:cNvPr id="7" name="Shape 4"/>
          <p:cNvSpPr/>
          <p:nvPr/>
        </p:nvSpPr>
        <p:spPr>
          <a:xfrm>
            <a:off x="10169247" y="2328743"/>
            <a:ext cx="3685223" cy="3066217"/>
          </a:xfrm>
          <a:prstGeom prst="roundRect">
            <a:avLst>
              <a:gd name="adj" fmla="val 3037"/>
            </a:avLst>
          </a:prstGeom>
          <a:solidFill>
            <a:srgbClr val="110080"/>
          </a:solidFill>
          <a:ln w="7620">
            <a:solidFill>
              <a:srgbClr val="2A1999"/>
            </a:solidFill>
            <a:prstDash val="solid"/>
          </a:ln>
        </p:spPr>
      </p:sp>
      <p:sp>
        <p:nvSpPr>
          <p:cNvPr id="8" name="Text 5"/>
          <p:cNvSpPr/>
          <p:nvPr/>
        </p:nvSpPr>
        <p:spPr>
          <a:xfrm>
            <a:off x="10398562" y="2558058"/>
            <a:ext cx="2771180" cy="346472"/>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Analyse de l'âge</a:t>
            </a:r>
            <a:endParaRPr lang="en-US" sz="2150" dirty="0"/>
          </a:p>
        </p:txBody>
      </p:sp>
      <p:sp>
        <p:nvSpPr>
          <p:cNvPr id="9" name="Text 6"/>
          <p:cNvSpPr/>
          <p:nvPr/>
        </p:nvSpPr>
        <p:spPr>
          <a:xfrm>
            <a:off x="10398562" y="3037522"/>
            <a:ext cx="3226594" cy="2128123"/>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Au moins 75% de la clientèle de la base de données des paniers d'achat en Australie a une tranche d'âge de 14 à 85 ans, démontrant une large distribution démographique.</a:t>
            </a:r>
            <a:endParaRPr lang="en-US" sz="1700" dirty="0"/>
          </a:p>
        </p:txBody>
      </p:sp>
      <p:sp>
        <p:nvSpPr>
          <p:cNvPr id="10" name="Shape 7"/>
          <p:cNvSpPr/>
          <p:nvPr/>
        </p:nvSpPr>
        <p:spPr>
          <a:xfrm>
            <a:off x="6262330" y="5616654"/>
            <a:ext cx="7592139" cy="2002155"/>
          </a:xfrm>
          <a:prstGeom prst="roundRect">
            <a:avLst>
              <a:gd name="adj" fmla="val 4651"/>
            </a:avLst>
          </a:prstGeom>
          <a:solidFill>
            <a:srgbClr val="110080"/>
          </a:solidFill>
          <a:ln w="7620">
            <a:solidFill>
              <a:srgbClr val="2A1999"/>
            </a:solidFill>
            <a:prstDash val="solid"/>
          </a:ln>
        </p:spPr>
      </p:sp>
      <p:sp>
        <p:nvSpPr>
          <p:cNvPr id="11" name="Text 8"/>
          <p:cNvSpPr/>
          <p:nvPr/>
        </p:nvSpPr>
        <p:spPr>
          <a:xfrm>
            <a:off x="6491645" y="5845969"/>
            <a:ext cx="2771180" cy="346472"/>
          </a:xfrm>
          <a:prstGeom prst="rect">
            <a:avLst/>
          </a:prstGeom>
          <a:noFill/>
          <a:ln/>
        </p:spPr>
        <p:txBody>
          <a:bodyPr wrap="none" lIns="0" tIns="0" rIns="0" bIns="0" rtlCol="0" anchor="t"/>
          <a:lstStyle/>
          <a:p>
            <a:pPr indent="0" marL="0">
              <a:lnSpc>
                <a:spcPts val="2700"/>
              </a:lnSpc>
              <a:buNone/>
            </a:pPr>
            <a:r>
              <a:rPr lang="en-US" sz="2150" b="1" spc="-65" kern="0" dirty="0">
                <a:solidFill>
                  <a:srgbClr val="E5E0DF"/>
                </a:solidFill>
                <a:latin typeface="Inter Bold" pitchFamily="34" charset="0"/>
                <a:ea typeface="Inter Bold" pitchFamily="34" charset="-122"/>
                <a:cs typeface="Inter Bold" pitchFamily="34" charset="-120"/>
              </a:rPr>
              <a:t>Analyse des prix</a:t>
            </a:r>
            <a:endParaRPr lang="en-US" sz="2150" dirty="0"/>
          </a:p>
        </p:txBody>
      </p:sp>
      <p:sp>
        <p:nvSpPr>
          <p:cNvPr id="12" name="Text 9"/>
          <p:cNvSpPr/>
          <p:nvPr/>
        </p:nvSpPr>
        <p:spPr>
          <a:xfrm>
            <a:off x="6491645" y="6325433"/>
            <a:ext cx="7133511" cy="1064062"/>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Au moins 75% de la population du panier d'achat présente une fourchette de prix allant de 89,795 à 126,395 dollars australiens, indiquant une concentration dans cette gamme de prix.</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2714" y="600551"/>
            <a:ext cx="9839087" cy="681038"/>
          </a:xfrm>
          <a:prstGeom prst="rect">
            <a:avLst/>
          </a:prstGeom>
          <a:noFill/>
          <a:ln/>
        </p:spPr>
        <p:txBody>
          <a:bodyPr wrap="none" lIns="0" tIns="0" rIns="0" bIns="0" rtlCol="0" anchor="t"/>
          <a:lstStyle/>
          <a:p>
            <a:pPr indent="0" marL="0">
              <a:lnSpc>
                <a:spcPts val="5350"/>
              </a:lnSpc>
              <a:buNone/>
            </a:pPr>
            <a:r>
              <a:rPr lang="en-US" sz="4250" b="1" spc="-129" kern="0" dirty="0">
                <a:solidFill>
                  <a:srgbClr val="FFFFFF"/>
                </a:solidFill>
                <a:latin typeface="Inter Bold" pitchFamily="34" charset="0"/>
                <a:ea typeface="Inter Bold" pitchFamily="34" charset="-122"/>
                <a:cs typeface="Inter Bold" pitchFamily="34" charset="-120"/>
              </a:rPr>
              <a:t>Analyses Statistiques Supplémentaires</a:t>
            </a:r>
            <a:endParaRPr lang="en-US" sz="4250" dirty="0"/>
          </a:p>
        </p:txBody>
      </p:sp>
      <p:sp>
        <p:nvSpPr>
          <p:cNvPr id="3" name="Shape 1"/>
          <p:cNvSpPr/>
          <p:nvPr/>
        </p:nvSpPr>
        <p:spPr>
          <a:xfrm>
            <a:off x="7299960" y="1717477"/>
            <a:ext cx="30480" cy="5911453"/>
          </a:xfrm>
          <a:prstGeom prst="roundRect">
            <a:avLst>
              <a:gd name="adj" fmla="val 300324"/>
            </a:avLst>
          </a:prstGeom>
          <a:solidFill>
            <a:srgbClr val="2A1999"/>
          </a:solidFill>
          <a:ln/>
        </p:spPr>
      </p:sp>
      <p:sp>
        <p:nvSpPr>
          <p:cNvPr id="4" name="Shape 2"/>
          <p:cNvSpPr/>
          <p:nvPr/>
        </p:nvSpPr>
        <p:spPr>
          <a:xfrm>
            <a:off x="6446758" y="2192536"/>
            <a:ext cx="653772" cy="30480"/>
          </a:xfrm>
          <a:prstGeom prst="roundRect">
            <a:avLst>
              <a:gd name="adj" fmla="val 300324"/>
            </a:avLst>
          </a:prstGeom>
          <a:solidFill>
            <a:srgbClr val="2A1999"/>
          </a:solidFill>
          <a:ln/>
        </p:spPr>
      </p:sp>
      <p:sp>
        <p:nvSpPr>
          <p:cNvPr id="5" name="Shape 3"/>
          <p:cNvSpPr/>
          <p:nvPr/>
        </p:nvSpPr>
        <p:spPr>
          <a:xfrm>
            <a:off x="7070050" y="1962626"/>
            <a:ext cx="490299" cy="490299"/>
          </a:xfrm>
          <a:prstGeom prst="roundRect">
            <a:avLst>
              <a:gd name="adj" fmla="val 18670"/>
            </a:avLst>
          </a:prstGeom>
          <a:solidFill>
            <a:srgbClr val="110080"/>
          </a:solidFill>
          <a:ln w="7620">
            <a:solidFill>
              <a:srgbClr val="2A1999"/>
            </a:solidFill>
            <a:prstDash val="solid"/>
          </a:ln>
        </p:spPr>
      </p:sp>
      <p:sp>
        <p:nvSpPr>
          <p:cNvPr id="6" name="Text 4"/>
          <p:cNvSpPr/>
          <p:nvPr/>
        </p:nvSpPr>
        <p:spPr>
          <a:xfrm>
            <a:off x="7151787" y="2003465"/>
            <a:ext cx="326827" cy="408623"/>
          </a:xfrm>
          <a:prstGeom prst="rect">
            <a:avLst/>
          </a:prstGeom>
          <a:noFill/>
          <a:ln/>
        </p:spPr>
        <p:txBody>
          <a:bodyPr wrap="none" lIns="0" tIns="0" rIns="0" bIns="0" rtlCol="0" anchor="t"/>
          <a:lstStyle/>
          <a:p>
            <a:pPr algn="ctr" indent="0" marL="0">
              <a:lnSpc>
                <a:spcPts val="2550"/>
              </a:lnSpc>
              <a:buNone/>
            </a:pPr>
            <a:r>
              <a:rPr lang="en-US" sz="2550" b="1" spc="-77" kern="0" dirty="0">
                <a:solidFill>
                  <a:srgbClr val="E5E0DF"/>
                </a:solidFill>
                <a:latin typeface="Inter Bold" pitchFamily="34" charset="0"/>
                <a:ea typeface="Inter Bold" pitchFamily="34" charset="-122"/>
                <a:cs typeface="Inter Bold" pitchFamily="34" charset="-120"/>
              </a:rPr>
              <a:t>1</a:t>
            </a:r>
            <a:endParaRPr lang="en-US" sz="2550" dirty="0"/>
          </a:p>
        </p:txBody>
      </p:sp>
      <p:sp>
        <p:nvSpPr>
          <p:cNvPr id="7" name="Text 5"/>
          <p:cNvSpPr/>
          <p:nvPr/>
        </p:nvSpPr>
        <p:spPr>
          <a:xfrm>
            <a:off x="3501271" y="1935361"/>
            <a:ext cx="2724269" cy="340519"/>
          </a:xfrm>
          <a:prstGeom prst="rect">
            <a:avLst/>
          </a:prstGeom>
          <a:noFill/>
          <a:ln/>
        </p:spPr>
        <p:txBody>
          <a:bodyPr wrap="none" lIns="0" tIns="0" rIns="0" bIns="0" rtlCol="0" anchor="t"/>
          <a:lstStyle/>
          <a:p>
            <a:pPr algn="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Analyse par quantité</a:t>
            </a:r>
            <a:endParaRPr lang="en-US" sz="2100" dirty="0"/>
          </a:p>
        </p:txBody>
      </p:sp>
      <p:sp>
        <p:nvSpPr>
          <p:cNvPr id="8" name="Text 6"/>
          <p:cNvSpPr/>
          <p:nvPr/>
        </p:nvSpPr>
        <p:spPr>
          <a:xfrm>
            <a:off x="762714" y="2406610"/>
            <a:ext cx="5462826" cy="1046202"/>
          </a:xfrm>
          <a:prstGeom prst="rect">
            <a:avLst/>
          </a:prstGeom>
          <a:noFill/>
          <a:ln/>
        </p:spPr>
        <p:txBody>
          <a:bodyPr wrap="square" lIns="0" tIns="0" rIns="0" bIns="0" rtlCol="0" anchor="t"/>
          <a:lstStyle/>
          <a:p>
            <a:pPr algn="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Au moins 75% de la population a une quantité commandée comprise entre 37 et 83,5 unités, montrant les tendances de volume d'achat typiques.</a:t>
            </a:r>
            <a:endParaRPr lang="en-US" sz="1700" dirty="0"/>
          </a:p>
        </p:txBody>
      </p:sp>
      <p:sp>
        <p:nvSpPr>
          <p:cNvPr id="9" name="Shape 7"/>
          <p:cNvSpPr/>
          <p:nvPr/>
        </p:nvSpPr>
        <p:spPr>
          <a:xfrm>
            <a:off x="7529870" y="3282196"/>
            <a:ext cx="653772" cy="30480"/>
          </a:xfrm>
          <a:prstGeom prst="roundRect">
            <a:avLst>
              <a:gd name="adj" fmla="val 300324"/>
            </a:avLst>
          </a:prstGeom>
          <a:solidFill>
            <a:srgbClr val="2A1999"/>
          </a:solidFill>
          <a:ln/>
        </p:spPr>
      </p:sp>
      <p:sp>
        <p:nvSpPr>
          <p:cNvPr id="10" name="Shape 8"/>
          <p:cNvSpPr/>
          <p:nvPr/>
        </p:nvSpPr>
        <p:spPr>
          <a:xfrm>
            <a:off x="7070050" y="3052286"/>
            <a:ext cx="490299" cy="490299"/>
          </a:xfrm>
          <a:prstGeom prst="roundRect">
            <a:avLst>
              <a:gd name="adj" fmla="val 18670"/>
            </a:avLst>
          </a:prstGeom>
          <a:solidFill>
            <a:srgbClr val="110080"/>
          </a:solidFill>
          <a:ln w="7620">
            <a:solidFill>
              <a:srgbClr val="2A1999"/>
            </a:solidFill>
            <a:prstDash val="solid"/>
          </a:ln>
        </p:spPr>
      </p:sp>
      <p:sp>
        <p:nvSpPr>
          <p:cNvPr id="11" name="Text 9"/>
          <p:cNvSpPr/>
          <p:nvPr/>
        </p:nvSpPr>
        <p:spPr>
          <a:xfrm>
            <a:off x="7151787" y="3093125"/>
            <a:ext cx="326827" cy="408623"/>
          </a:xfrm>
          <a:prstGeom prst="rect">
            <a:avLst/>
          </a:prstGeom>
          <a:noFill/>
          <a:ln/>
        </p:spPr>
        <p:txBody>
          <a:bodyPr wrap="none" lIns="0" tIns="0" rIns="0" bIns="0" rtlCol="0" anchor="t"/>
          <a:lstStyle/>
          <a:p>
            <a:pPr algn="ctr" indent="0" marL="0">
              <a:lnSpc>
                <a:spcPts val="2550"/>
              </a:lnSpc>
              <a:buNone/>
            </a:pPr>
            <a:r>
              <a:rPr lang="en-US" sz="2550" b="1" spc="-77" kern="0" dirty="0">
                <a:solidFill>
                  <a:srgbClr val="E5E0DF"/>
                </a:solidFill>
                <a:latin typeface="Inter Bold" pitchFamily="34" charset="0"/>
                <a:ea typeface="Inter Bold" pitchFamily="34" charset="-122"/>
                <a:cs typeface="Inter Bold" pitchFamily="34" charset="-120"/>
              </a:rPr>
              <a:t>2</a:t>
            </a:r>
            <a:endParaRPr lang="en-US" sz="2550" dirty="0"/>
          </a:p>
        </p:txBody>
      </p:sp>
      <p:sp>
        <p:nvSpPr>
          <p:cNvPr id="12" name="Text 10"/>
          <p:cNvSpPr/>
          <p:nvPr/>
        </p:nvSpPr>
        <p:spPr>
          <a:xfrm>
            <a:off x="8404860" y="3025021"/>
            <a:ext cx="2724269" cy="340519"/>
          </a:xfrm>
          <a:prstGeom prst="rect">
            <a:avLst/>
          </a:prstGeom>
          <a:noFill/>
          <a:ln/>
        </p:spPr>
        <p:txBody>
          <a:bodyPr wrap="none" lIns="0" tIns="0" rIns="0" bIns="0" rtlCol="0" anchor="t"/>
          <a:lstStyle/>
          <a:p>
            <a:pPr algn="l"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Analyse prix unitaire</a:t>
            </a:r>
            <a:endParaRPr lang="en-US" sz="2100" dirty="0"/>
          </a:p>
        </p:txBody>
      </p:sp>
      <p:sp>
        <p:nvSpPr>
          <p:cNvPr id="13" name="Text 11"/>
          <p:cNvSpPr/>
          <p:nvPr/>
        </p:nvSpPr>
        <p:spPr>
          <a:xfrm>
            <a:off x="8404860" y="3496270"/>
            <a:ext cx="5462826" cy="1394936"/>
          </a:xfrm>
          <a:prstGeom prst="rect">
            <a:avLst/>
          </a:prstGeom>
          <a:noFill/>
          <a:ln/>
        </p:spPr>
        <p:txBody>
          <a:bodyPr wrap="square" lIns="0" tIns="0" rIns="0" bIns="0" rtlCol="0" anchor="t"/>
          <a:lstStyle/>
          <a:p>
            <a:pPr algn="l" indent="0" marL="0">
              <a:lnSpc>
                <a:spcPts val="2700"/>
              </a:lnSpc>
              <a:buNone/>
            </a:pPr>
            <a:r>
              <a:rPr lang="en-US" sz="1700" spc="-34" kern="0" dirty="0">
                <a:solidFill>
                  <a:srgbClr val="E5E0DF"/>
                </a:solidFill>
                <a:latin typeface="Inter" pitchFamily="34" charset="0"/>
                <a:ea typeface="Inter" pitchFamily="34" charset="-122"/>
                <a:cs typeface="Inter" pitchFamily="34" charset="-120"/>
              </a:rPr>
              <a:t>Au moins 75% de la population présente un prix unitaire variant de 85,3 à 121,7 dollars australiens, ce qui indique la gamme de prix la plus courante pour les articles individuels.</a:t>
            </a:r>
            <a:endParaRPr lang="en-US" sz="1700" dirty="0"/>
          </a:p>
        </p:txBody>
      </p:sp>
      <p:sp>
        <p:nvSpPr>
          <p:cNvPr id="14" name="Shape 12"/>
          <p:cNvSpPr/>
          <p:nvPr/>
        </p:nvSpPr>
        <p:spPr>
          <a:xfrm>
            <a:off x="6446758" y="4542115"/>
            <a:ext cx="653772" cy="30480"/>
          </a:xfrm>
          <a:prstGeom prst="roundRect">
            <a:avLst>
              <a:gd name="adj" fmla="val 300324"/>
            </a:avLst>
          </a:prstGeom>
          <a:solidFill>
            <a:srgbClr val="2A1999"/>
          </a:solidFill>
          <a:ln/>
        </p:spPr>
      </p:sp>
      <p:sp>
        <p:nvSpPr>
          <p:cNvPr id="15" name="Shape 13"/>
          <p:cNvSpPr/>
          <p:nvPr/>
        </p:nvSpPr>
        <p:spPr>
          <a:xfrm>
            <a:off x="7070050" y="4312206"/>
            <a:ext cx="490299" cy="490299"/>
          </a:xfrm>
          <a:prstGeom prst="roundRect">
            <a:avLst>
              <a:gd name="adj" fmla="val 18670"/>
            </a:avLst>
          </a:prstGeom>
          <a:solidFill>
            <a:srgbClr val="110080"/>
          </a:solidFill>
          <a:ln w="7620">
            <a:solidFill>
              <a:srgbClr val="2A1999"/>
            </a:solidFill>
            <a:prstDash val="solid"/>
          </a:ln>
        </p:spPr>
      </p:sp>
      <p:sp>
        <p:nvSpPr>
          <p:cNvPr id="16" name="Text 14"/>
          <p:cNvSpPr/>
          <p:nvPr/>
        </p:nvSpPr>
        <p:spPr>
          <a:xfrm>
            <a:off x="7151787" y="4353044"/>
            <a:ext cx="326827" cy="408623"/>
          </a:xfrm>
          <a:prstGeom prst="rect">
            <a:avLst/>
          </a:prstGeom>
          <a:noFill/>
          <a:ln/>
        </p:spPr>
        <p:txBody>
          <a:bodyPr wrap="none" lIns="0" tIns="0" rIns="0" bIns="0" rtlCol="0" anchor="t"/>
          <a:lstStyle/>
          <a:p>
            <a:pPr algn="ctr" indent="0" marL="0">
              <a:lnSpc>
                <a:spcPts val="2550"/>
              </a:lnSpc>
              <a:buNone/>
            </a:pPr>
            <a:r>
              <a:rPr lang="en-US" sz="2550" b="1" spc="-77" kern="0" dirty="0">
                <a:solidFill>
                  <a:srgbClr val="E5E0DF"/>
                </a:solidFill>
                <a:latin typeface="Inter Bold" pitchFamily="34" charset="0"/>
                <a:ea typeface="Inter Bold" pitchFamily="34" charset="-122"/>
                <a:cs typeface="Inter Bold" pitchFamily="34" charset="-120"/>
              </a:rPr>
              <a:t>3</a:t>
            </a:r>
            <a:endParaRPr lang="en-US" sz="2550" dirty="0"/>
          </a:p>
        </p:txBody>
      </p:sp>
      <p:sp>
        <p:nvSpPr>
          <p:cNvPr id="17" name="Text 15"/>
          <p:cNvSpPr/>
          <p:nvPr/>
        </p:nvSpPr>
        <p:spPr>
          <a:xfrm>
            <a:off x="3501271" y="4284940"/>
            <a:ext cx="2724269" cy="340519"/>
          </a:xfrm>
          <a:prstGeom prst="rect">
            <a:avLst/>
          </a:prstGeom>
          <a:noFill/>
          <a:ln/>
        </p:spPr>
        <p:txBody>
          <a:bodyPr wrap="none" lIns="0" tIns="0" rIns="0" bIns="0" rtlCol="0" anchor="t"/>
          <a:lstStyle/>
          <a:p>
            <a:pPr algn="r"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Analyse prix total</a:t>
            </a:r>
            <a:endParaRPr lang="en-US" sz="2100" dirty="0"/>
          </a:p>
        </p:txBody>
      </p:sp>
      <p:sp>
        <p:nvSpPr>
          <p:cNvPr id="18" name="Text 16"/>
          <p:cNvSpPr/>
          <p:nvPr/>
        </p:nvSpPr>
        <p:spPr>
          <a:xfrm>
            <a:off x="762714" y="4756190"/>
            <a:ext cx="5462826" cy="1394936"/>
          </a:xfrm>
          <a:prstGeom prst="rect">
            <a:avLst/>
          </a:prstGeom>
          <a:noFill/>
          <a:ln/>
        </p:spPr>
        <p:txBody>
          <a:bodyPr wrap="square" lIns="0" tIns="0" rIns="0" bIns="0" rtlCol="0" anchor="t"/>
          <a:lstStyle/>
          <a:p>
            <a:pPr algn="r" indent="0" marL="0">
              <a:lnSpc>
                <a:spcPts val="2700"/>
              </a:lnSpc>
              <a:buNone/>
            </a:pPr>
            <a:r>
              <a:rPr lang="en-US" sz="1700" spc="-34" kern="0" dirty="0">
                <a:solidFill>
                  <a:srgbClr val="E5E0DF"/>
                </a:solidFill>
                <a:latin typeface="Inter" pitchFamily="34" charset="0"/>
                <a:ea typeface="Inter" pitchFamily="34" charset="-122"/>
                <a:cs typeface="Inter" pitchFamily="34" charset="-120"/>
              </a:rPr>
              <a:t>Au moins 75% des données indiquent que le prix total des ventes se situe entre 33,7 et 378,9 dollars australiens, montrant une large variation dans les dépenses totales.</a:t>
            </a:r>
            <a:endParaRPr lang="en-US" sz="1700" dirty="0"/>
          </a:p>
        </p:txBody>
      </p:sp>
      <p:sp>
        <p:nvSpPr>
          <p:cNvPr id="19" name="Shape 17"/>
          <p:cNvSpPr/>
          <p:nvPr/>
        </p:nvSpPr>
        <p:spPr>
          <a:xfrm>
            <a:off x="7529870" y="5802035"/>
            <a:ext cx="653772" cy="30480"/>
          </a:xfrm>
          <a:prstGeom prst="roundRect">
            <a:avLst>
              <a:gd name="adj" fmla="val 300324"/>
            </a:avLst>
          </a:prstGeom>
          <a:solidFill>
            <a:srgbClr val="2A1999"/>
          </a:solidFill>
          <a:ln/>
        </p:spPr>
      </p:sp>
      <p:sp>
        <p:nvSpPr>
          <p:cNvPr id="20" name="Shape 18"/>
          <p:cNvSpPr/>
          <p:nvPr/>
        </p:nvSpPr>
        <p:spPr>
          <a:xfrm>
            <a:off x="7070050" y="5572125"/>
            <a:ext cx="490299" cy="490299"/>
          </a:xfrm>
          <a:prstGeom prst="roundRect">
            <a:avLst>
              <a:gd name="adj" fmla="val 18670"/>
            </a:avLst>
          </a:prstGeom>
          <a:solidFill>
            <a:srgbClr val="110080"/>
          </a:solidFill>
          <a:ln w="7620">
            <a:solidFill>
              <a:srgbClr val="2A1999"/>
            </a:solidFill>
            <a:prstDash val="solid"/>
          </a:ln>
        </p:spPr>
      </p:sp>
      <p:sp>
        <p:nvSpPr>
          <p:cNvPr id="21" name="Text 19"/>
          <p:cNvSpPr/>
          <p:nvPr/>
        </p:nvSpPr>
        <p:spPr>
          <a:xfrm>
            <a:off x="7151787" y="5612963"/>
            <a:ext cx="326827" cy="408623"/>
          </a:xfrm>
          <a:prstGeom prst="rect">
            <a:avLst/>
          </a:prstGeom>
          <a:noFill/>
          <a:ln/>
        </p:spPr>
        <p:txBody>
          <a:bodyPr wrap="none" lIns="0" tIns="0" rIns="0" bIns="0" rtlCol="0" anchor="t"/>
          <a:lstStyle/>
          <a:p>
            <a:pPr algn="ctr" indent="0" marL="0">
              <a:lnSpc>
                <a:spcPts val="2550"/>
              </a:lnSpc>
              <a:buNone/>
            </a:pPr>
            <a:r>
              <a:rPr lang="en-US" sz="2550" b="1" spc="-77" kern="0" dirty="0">
                <a:solidFill>
                  <a:srgbClr val="E5E0DF"/>
                </a:solidFill>
                <a:latin typeface="Inter Bold" pitchFamily="34" charset="0"/>
                <a:ea typeface="Inter Bold" pitchFamily="34" charset="-122"/>
                <a:cs typeface="Inter Bold" pitchFamily="34" charset="-120"/>
              </a:rPr>
              <a:t>4</a:t>
            </a:r>
            <a:endParaRPr lang="en-US" sz="2550" dirty="0"/>
          </a:p>
        </p:txBody>
      </p:sp>
      <p:sp>
        <p:nvSpPr>
          <p:cNvPr id="22" name="Text 20"/>
          <p:cNvSpPr/>
          <p:nvPr/>
        </p:nvSpPr>
        <p:spPr>
          <a:xfrm>
            <a:off x="8404860" y="5544860"/>
            <a:ext cx="4229100" cy="340519"/>
          </a:xfrm>
          <a:prstGeom prst="rect">
            <a:avLst/>
          </a:prstGeom>
          <a:noFill/>
          <a:ln/>
        </p:spPr>
        <p:txBody>
          <a:bodyPr wrap="none" lIns="0" tIns="0" rIns="0" bIns="0" rtlCol="0" anchor="t"/>
          <a:lstStyle/>
          <a:p>
            <a:pPr algn="l" indent="0" marL="0">
              <a:lnSpc>
                <a:spcPts val="2650"/>
              </a:lnSpc>
              <a:buNone/>
            </a:pPr>
            <a:r>
              <a:rPr lang="en-US" sz="2100" b="1" spc="-64" kern="0" dirty="0">
                <a:solidFill>
                  <a:srgbClr val="E5E0DF"/>
                </a:solidFill>
                <a:latin typeface="Inter Bold" pitchFamily="34" charset="0"/>
                <a:ea typeface="Inter Bold" pitchFamily="34" charset="-122"/>
                <a:cs typeface="Inter Bold" pitchFamily="34" charset="-120"/>
              </a:rPr>
              <a:t>Analyse par quantité commandée</a:t>
            </a:r>
            <a:endParaRPr lang="en-US" sz="2100" dirty="0"/>
          </a:p>
        </p:txBody>
      </p:sp>
      <p:sp>
        <p:nvSpPr>
          <p:cNvPr id="23" name="Text 21"/>
          <p:cNvSpPr/>
          <p:nvPr/>
        </p:nvSpPr>
        <p:spPr>
          <a:xfrm>
            <a:off x="8404860" y="6016109"/>
            <a:ext cx="5462826" cy="1394936"/>
          </a:xfrm>
          <a:prstGeom prst="rect">
            <a:avLst/>
          </a:prstGeom>
          <a:noFill/>
          <a:ln/>
        </p:spPr>
        <p:txBody>
          <a:bodyPr wrap="square" lIns="0" tIns="0" rIns="0" bIns="0" rtlCol="0" anchor="t"/>
          <a:lstStyle/>
          <a:p>
            <a:pPr algn="l" indent="0" marL="0">
              <a:lnSpc>
                <a:spcPts val="2700"/>
              </a:lnSpc>
              <a:buNone/>
            </a:pPr>
            <a:r>
              <a:rPr lang="en-US" sz="1700" spc="-34" kern="0" dirty="0">
                <a:solidFill>
                  <a:srgbClr val="E5E0DF"/>
                </a:solidFill>
                <a:latin typeface="Inter" pitchFamily="34" charset="0"/>
                <a:ea typeface="Inter" pitchFamily="34" charset="-122"/>
                <a:cs typeface="Inter" pitchFamily="34" charset="-120"/>
              </a:rPr>
              <a:t>Au moins 75% de la population a une plage de quantités commandées allant de 0 à 4 unités, suggérant que la plupart des clients achètent de petites quantités à la fois.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1049" y="605790"/>
            <a:ext cx="12270224" cy="688419"/>
          </a:xfrm>
          <a:prstGeom prst="rect">
            <a:avLst/>
          </a:prstGeom>
          <a:noFill/>
          <a:ln/>
        </p:spPr>
        <p:txBody>
          <a:bodyPr wrap="none" lIns="0" tIns="0" rIns="0" bIns="0" rtlCol="0" anchor="t"/>
          <a:lstStyle/>
          <a:p>
            <a:pPr indent="0" marL="0">
              <a:lnSpc>
                <a:spcPts val="5400"/>
              </a:lnSpc>
              <a:buNone/>
            </a:pPr>
            <a:r>
              <a:rPr lang="en-US" sz="4300" b="1" spc="-130" kern="0" dirty="0">
                <a:solidFill>
                  <a:srgbClr val="FFFFFF"/>
                </a:solidFill>
                <a:latin typeface="Inter Bold" pitchFamily="34" charset="0"/>
                <a:ea typeface="Inter Bold" pitchFamily="34" charset="-122"/>
                <a:cs typeface="Inter Bold" pitchFamily="34" charset="-120"/>
              </a:rPr>
              <a:t>Produits les Plus Vendus et Évolution des Ventes</a:t>
            </a:r>
            <a:endParaRPr lang="en-US" sz="4300" dirty="0"/>
          </a:p>
        </p:txBody>
      </p:sp>
      <p:sp>
        <p:nvSpPr>
          <p:cNvPr id="3" name="Text 1"/>
          <p:cNvSpPr/>
          <p:nvPr/>
        </p:nvSpPr>
        <p:spPr>
          <a:xfrm>
            <a:off x="771049" y="1844873"/>
            <a:ext cx="3083243" cy="344210"/>
          </a:xfrm>
          <a:prstGeom prst="rect">
            <a:avLst/>
          </a:prstGeom>
          <a:noFill/>
          <a:ln/>
        </p:spPr>
        <p:txBody>
          <a:bodyPr wrap="none" lIns="0" tIns="0" rIns="0" bIns="0" rtlCol="0" anchor="t"/>
          <a:lstStyle/>
          <a:p>
            <a:pPr indent="0" marL="0">
              <a:lnSpc>
                <a:spcPts val="2700"/>
              </a:lnSpc>
              <a:buNone/>
            </a:pPr>
            <a:r>
              <a:rPr lang="en-US" sz="2150" b="1" spc="-65" kern="0" dirty="0">
                <a:solidFill>
                  <a:srgbClr val="FFFFFF"/>
                </a:solidFill>
                <a:latin typeface="Inter Bold" pitchFamily="34" charset="0"/>
                <a:ea typeface="Inter Bold" pitchFamily="34" charset="-122"/>
                <a:cs typeface="Inter Bold" pitchFamily="34" charset="-120"/>
              </a:rPr>
              <a:t>Produits les plus vendus</a:t>
            </a:r>
            <a:endParaRPr lang="en-US" sz="2150" dirty="0"/>
          </a:p>
        </p:txBody>
      </p:sp>
      <p:sp>
        <p:nvSpPr>
          <p:cNvPr id="4" name="Text 2"/>
          <p:cNvSpPr/>
          <p:nvPr/>
        </p:nvSpPr>
        <p:spPr>
          <a:xfrm>
            <a:off x="771049" y="2409349"/>
            <a:ext cx="6275427" cy="1409700"/>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Le type de produit le plus vendu au cours du dernier mois (septembre) est le pantalon, plus précisément le modèle "chino", avec 50 500 dollars australiens de ventes, démontrant sa popularité auprès des consommateurs.</a:t>
            </a:r>
            <a:endParaRPr lang="en-US" sz="1700" dirty="0"/>
          </a:p>
        </p:txBody>
      </p:sp>
      <p:pic>
        <p:nvPicPr>
          <p:cNvPr id="5" name="Image 0" descr="preencoded.png">    </p:cNvPr>
          <p:cNvPicPr>
            <a:picLocks noChangeAspect="1"/>
          </p:cNvPicPr>
          <p:nvPr/>
        </p:nvPicPr>
        <p:blipFill>
          <a:blip r:embed="rId1"/>
          <a:stretch>
            <a:fillRect/>
          </a:stretch>
        </p:blipFill>
        <p:spPr>
          <a:xfrm>
            <a:off x="771049" y="4066818"/>
            <a:ext cx="6094809" cy="3324344"/>
          </a:xfrm>
          <a:prstGeom prst="rect">
            <a:avLst/>
          </a:prstGeom>
        </p:spPr>
      </p:pic>
      <p:sp>
        <p:nvSpPr>
          <p:cNvPr id="6" name="Text 3"/>
          <p:cNvSpPr/>
          <p:nvPr/>
        </p:nvSpPr>
        <p:spPr>
          <a:xfrm>
            <a:off x="7591544" y="1844873"/>
            <a:ext cx="2753678" cy="344210"/>
          </a:xfrm>
          <a:prstGeom prst="rect">
            <a:avLst/>
          </a:prstGeom>
          <a:noFill/>
          <a:ln/>
        </p:spPr>
        <p:txBody>
          <a:bodyPr wrap="none" lIns="0" tIns="0" rIns="0" bIns="0" rtlCol="0" anchor="t"/>
          <a:lstStyle/>
          <a:p>
            <a:pPr indent="0" marL="0">
              <a:lnSpc>
                <a:spcPts val="2700"/>
              </a:lnSpc>
              <a:buNone/>
            </a:pPr>
            <a:r>
              <a:rPr lang="en-US" sz="2150" b="1" spc="-65" kern="0" dirty="0">
                <a:solidFill>
                  <a:srgbClr val="FFFFFF"/>
                </a:solidFill>
                <a:latin typeface="Inter Bold" pitchFamily="34" charset="0"/>
                <a:ea typeface="Inter Bold" pitchFamily="34" charset="-122"/>
                <a:cs typeface="Inter Bold" pitchFamily="34" charset="-120"/>
              </a:rPr>
              <a:t>Évolution des ventes</a:t>
            </a:r>
            <a:endParaRPr lang="en-US" sz="2150" dirty="0"/>
          </a:p>
        </p:txBody>
      </p:sp>
      <p:sp>
        <p:nvSpPr>
          <p:cNvPr id="7" name="Text 4"/>
          <p:cNvSpPr/>
          <p:nvPr/>
        </p:nvSpPr>
        <p:spPr>
          <a:xfrm>
            <a:off x="7591544" y="2409349"/>
            <a:ext cx="6275427" cy="1762125"/>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Les ventes et revenus ont connu des fluctuations significatives au cours des derniers trimestres, avec des périodes d'augmentation et de diminution importantes. Ces variations peuvent être attribuées à plusieurs facteurs, notamment la pandémie prolongée et les confinements en Australie.</a:t>
            </a:r>
            <a:endParaRPr lang="en-US" sz="1700" dirty="0"/>
          </a:p>
        </p:txBody>
      </p:sp>
      <p:sp>
        <p:nvSpPr>
          <p:cNvPr id="8" name="Text 5"/>
          <p:cNvSpPr/>
          <p:nvPr/>
        </p:nvSpPr>
        <p:spPr>
          <a:xfrm>
            <a:off x="7591544" y="4369713"/>
            <a:ext cx="6275427" cy="1057275"/>
          </a:xfrm>
          <a:prstGeom prst="rect">
            <a:avLst/>
          </a:prstGeom>
          <a:noFill/>
          <a:ln/>
        </p:spPr>
        <p:txBody>
          <a:bodyPr wrap="square" lIns="0" tIns="0" rIns="0" bIns="0" rtlCol="0" anchor="t"/>
          <a:lstStyle/>
          <a:p>
            <a:pPr indent="0" marL="0">
              <a:lnSpc>
                <a:spcPts val="2750"/>
              </a:lnSpc>
              <a:buNone/>
            </a:pPr>
            <a:r>
              <a:rPr lang="en-US" sz="1700" spc="-35" kern="0" dirty="0">
                <a:solidFill>
                  <a:srgbClr val="E5E0DF"/>
                </a:solidFill>
                <a:latin typeface="Inter" pitchFamily="34" charset="0"/>
                <a:ea typeface="Inter" pitchFamily="34" charset="-122"/>
                <a:cs typeface="Inter" pitchFamily="34" charset="-120"/>
              </a:rPr>
              <a:t>D'autres facteurs influençant ces tendances incluent les prix du marché, l'intérêt des consommateurs pour les achats, la disponibilité des produits et des matières premières.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4353" y="507563"/>
            <a:ext cx="6994565" cy="477083"/>
          </a:xfrm>
          <a:prstGeom prst="rect">
            <a:avLst/>
          </a:prstGeom>
          <a:noFill/>
          <a:ln/>
        </p:spPr>
        <p:txBody>
          <a:bodyPr wrap="none" lIns="0" tIns="0" rIns="0" bIns="0" rtlCol="0" anchor="t"/>
          <a:lstStyle/>
          <a:p>
            <a:pPr indent="0" marL="0">
              <a:lnSpc>
                <a:spcPts val="3750"/>
              </a:lnSpc>
              <a:buNone/>
            </a:pPr>
            <a:r>
              <a:rPr lang="en-US" sz="3000" b="1" spc="-90" kern="0" dirty="0">
                <a:solidFill>
                  <a:srgbClr val="FFFFFF"/>
                </a:solidFill>
                <a:latin typeface="Inter Bold" pitchFamily="34" charset="0"/>
                <a:ea typeface="Inter Bold" pitchFamily="34" charset="-122"/>
                <a:cs typeface="Inter Bold" pitchFamily="34" charset="-120"/>
              </a:rPr>
              <a:t>Analyse Démographique des Acheteurs</a:t>
            </a:r>
            <a:endParaRPr lang="en-US" sz="3000" dirty="0"/>
          </a:p>
        </p:txBody>
      </p:sp>
      <p:pic>
        <p:nvPicPr>
          <p:cNvPr id="3" name="Image 0" descr="preencoded.png">    </p:cNvPr>
          <p:cNvPicPr>
            <a:picLocks noChangeAspect="1"/>
          </p:cNvPicPr>
          <p:nvPr/>
        </p:nvPicPr>
        <p:blipFill>
          <a:blip r:embed="rId1"/>
          <a:stretch>
            <a:fillRect/>
          </a:stretch>
        </p:blipFill>
        <p:spPr>
          <a:xfrm>
            <a:off x="534353" y="1289923"/>
            <a:ext cx="9128403" cy="5111829"/>
          </a:xfrm>
          <a:prstGeom prst="rect">
            <a:avLst/>
          </a:prstGeom>
        </p:spPr>
      </p:pic>
      <p:sp>
        <p:nvSpPr>
          <p:cNvPr id="4" name="Text 1"/>
          <p:cNvSpPr/>
          <p:nvPr/>
        </p:nvSpPr>
        <p:spPr>
          <a:xfrm>
            <a:off x="534353" y="6573441"/>
            <a:ext cx="13561695" cy="488394"/>
          </a:xfrm>
          <a:prstGeom prst="rect">
            <a:avLst/>
          </a:prstGeom>
          <a:noFill/>
          <a:ln/>
        </p:spPr>
        <p:txBody>
          <a:bodyPr wrap="square" lIns="0" tIns="0" rIns="0" bIns="0" rtlCol="0" anchor="t"/>
          <a:lstStyle/>
          <a:p>
            <a:pPr indent="0" marL="0">
              <a:lnSpc>
                <a:spcPts val="1900"/>
              </a:lnSpc>
              <a:buNone/>
            </a:pPr>
            <a:r>
              <a:rPr lang="en-US" sz="1200" spc="-24" kern="0" dirty="0">
                <a:solidFill>
                  <a:srgbClr val="E5E0DF"/>
                </a:solidFill>
                <a:latin typeface="Inter" pitchFamily="34" charset="0"/>
                <a:ea typeface="Inter" pitchFamily="34" charset="-122"/>
                <a:cs typeface="Inter" pitchFamily="34" charset="-120"/>
              </a:rPr>
              <a:t>Notre analyse démographique révèle que la tranche d'âge 61-80 ans représente près de 20% des clients, soit un pourcentage supérieur à celui de la tranche 0-30 ans. De façon surprenante, les hommes constituent la majorité des acheteurs, contrairement aux attentes traditionnelles selon lesquelles les femmes seraient plus enclines à faire des achats.</a:t>
            </a:r>
            <a:endParaRPr lang="en-US" sz="1200" dirty="0"/>
          </a:p>
        </p:txBody>
      </p:sp>
      <p:sp>
        <p:nvSpPr>
          <p:cNvPr id="5" name="Text 2"/>
          <p:cNvSpPr/>
          <p:nvPr/>
        </p:nvSpPr>
        <p:spPr>
          <a:xfrm>
            <a:off x="534353" y="7233523"/>
            <a:ext cx="13561695" cy="488394"/>
          </a:xfrm>
          <a:prstGeom prst="rect">
            <a:avLst/>
          </a:prstGeom>
          <a:noFill/>
          <a:ln/>
        </p:spPr>
        <p:txBody>
          <a:bodyPr wrap="square" lIns="0" tIns="0" rIns="0" bIns="0" rtlCol="0" anchor="t"/>
          <a:lstStyle/>
          <a:p>
            <a:pPr indent="0" marL="0">
              <a:lnSpc>
                <a:spcPts val="1900"/>
              </a:lnSpc>
              <a:buNone/>
            </a:pPr>
            <a:r>
              <a:rPr lang="en-US" sz="1200" spc="-24" kern="0" dirty="0">
                <a:solidFill>
                  <a:srgbClr val="E5E0DF"/>
                </a:solidFill>
                <a:latin typeface="Inter" pitchFamily="34" charset="0"/>
                <a:ea typeface="Inter" pitchFamily="34" charset="-122"/>
                <a:cs typeface="Inter" pitchFamily="34" charset="-120"/>
              </a:rPr>
              <a:t>Cette distribution démographique inattendue suggère une évolution des comportements d'achat en Australie et pourrait influencer les stratégies marketing futures pour mieux cibler ces segments de clientèle.</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45651" y="452676"/>
            <a:ext cx="5063133" cy="397907"/>
          </a:xfrm>
          <a:prstGeom prst="rect">
            <a:avLst/>
          </a:prstGeom>
          <a:noFill/>
          <a:ln/>
        </p:spPr>
        <p:txBody>
          <a:bodyPr wrap="none" lIns="0" tIns="0" rIns="0" bIns="0" rtlCol="0" anchor="t"/>
          <a:lstStyle/>
          <a:p>
            <a:pPr indent="0" marL="0">
              <a:lnSpc>
                <a:spcPts val="3100"/>
              </a:lnSpc>
              <a:buNone/>
            </a:pPr>
            <a:r>
              <a:rPr lang="en-US" sz="2500" b="1" spc="-75" kern="0" dirty="0">
                <a:solidFill>
                  <a:srgbClr val="FFFFFF"/>
                </a:solidFill>
                <a:latin typeface="Inter Bold" pitchFamily="34" charset="0"/>
                <a:ea typeface="Inter Bold" pitchFamily="34" charset="-122"/>
                <a:cs typeface="Inter Bold" pitchFamily="34" charset="-120"/>
              </a:rPr>
              <a:t>Analyse Géographique des Ventes</a:t>
            </a:r>
            <a:endParaRPr lang="en-US" sz="2500" dirty="0"/>
          </a:p>
        </p:txBody>
      </p:sp>
      <p:sp>
        <p:nvSpPr>
          <p:cNvPr id="4" name="Text 1"/>
          <p:cNvSpPr/>
          <p:nvPr/>
        </p:nvSpPr>
        <p:spPr>
          <a:xfrm>
            <a:off x="445651" y="1105138"/>
            <a:ext cx="8252698" cy="420172"/>
          </a:xfrm>
          <a:prstGeom prst="rect">
            <a:avLst/>
          </a:prstGeom>
          <a:noFill/>
          <a:ln/>
        </p:spPr>
        <p:txBody>
          <a:bodyPr wrap="none" lIns="0" tIns="0" rIns="0" bIns="0" rtlCol="0" anchor="t"/>
          <a:lstStyle/>
          <a:p>
            <a:pPr algn="ctr" indent="0" marL="0">
              <a:lnSpc>
                <a:spcPts val="3300"/>
              </a:lnSpc>
              <a:buNone/>
            </a:pPr>
            <a:r>
              <a:rPr lang="en-US" sz="3300" b="1" spc="-99" kern="0" dirty="0">
                <a:solidFill>
                  <a:srgbClr val="E5E0DF"/>
                </a:solidFill>
                <a:latin typeface="Inter Bold" pitchFamily="34" charset="0"/>
                <a:ea typeface="Inter Bold" pitchFamily="34" charset="-122"/>
                <a:cs typeface="Inter Bold" pitchFamily="34" charset="-120"/>
              </a:rPr>
              <a:t>907 400</a:t>
            </a:r>
            <a:endParaRPr lang="en-US" sz="3300" dirty="0"/>
          </a:p>
        </p:txBody>
      </p:sp>
      <p:sp>
        <p:nvSpPr>
          <p:cNvPr id="5" name="Text 2"/>
          <p:cNvSpPr/>
          <p:nvPr/>
        </p:nvSpPr>
        <p:spPr>
          <a:xfrm>
            <a:off x="3776067" y="1684377"/>
            <a:ext cx="1591747" cy="198953"/>
          </a:xfrm>
          <a:prstGeom prst="rect">
            <a:avLst/>
          </a:prstGeom>
          <a:noFill/>
          <a:ln/>
        </p:spPr>
        <p:txBody>
          <a:bodyPr wrap="none" lIns="0" tIns="0" rIns="0" bIns="0" rtlCol="0" anchor="t"/>
          <a:lstStyle/>
          <a:p>
            <a:pPr algn="ctr" indent="0" marL="0">
              <a:lnSpc>
                <a:spcPts val="1550"/>
              </a:lnSpc>
              <a:buNone/>
            </a:pPr>
            <a:r>
              <a:rPr lang="en-US" sz="1250" b="1" spc="-38" kern="0" dirty="0">
                <a:solidFill>
                  <a:srgbClr val="E5E0DF"/>
                </a:solidFill>
                <a:latin typeface="Inter Bold" pitchFamily="34" charset="0"/>
                <a:ea typeface="Inter Bold" pitchFamily="34" charset="-122"/>
                <a:cs typeface="Inter Bold" pitchFamily="34" charset="-120"/>
              </a:rPr>
              <a:t>Australie du Sud</a:t>
            </a:r>
            <a:endParaRPr lang="en-US" sz="1250" dirty="0"/>
          </a:p>
        </p:txBody>
      </p:sp>
      <p:sp>
        <p:nvSpPr>
          <p:cNvPr id="6" name="Text 3"/>
          <p:cNvSpPr/>
          <p:nvPr/>
        </p:nvSpPr>
        <p:spPr>
          <a:xfrm>
            <a:off x="445651" y="1959650"/>
            <a:ext cx="8252698" cy="203835"/>
          </a:xfrm>
          <a:prstGeom prst="rect">
            <a:avLst/>
          </a:prstGeom>
          <a:noFill/>
          <a:ln/>
        </p:spPr>
        <p:txBody>
          <a:bodyPr wrap="none" lIns="0" tIns="0" rIns="0" bIns="0" rtlCol="0" anchor="t"/>
          <a:lstStyle/>
          <a:p>
            <a:pPr algn="ct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Ventes totales en dollars australiens</a:t>
            </a:r>
            <a:endParaRPr lang="en-US" sz="1000" dirty="0"/>
          </a:p>
        </p:txBody>
      </p:sp>
      <p:sp>
        <p:nvSpPr>
          <p:cNvPr id="7" name="Text 4"/>
          <p:cNvSpPr/>
          <p:nvPr/>
        </p:nvSpPr>
        <p:spPr>
          <a:xfrm>
            <a:off x="445651" y="2609017"/>
            <a:ext cx="8252698" cy="420172"/>
          </a:xfrm>
          <a:prstGeom prst="rect">
            <a:avLst/>
          </a:prstGeom>
          <a:noFill/>
          <a:ln/>
        </p:spPr>
        <p:txBody>
          <a:bodyPr wrap="none" lIns="0" tIns="0" rIns="0" bIns="0" rtlCol="0" anchor="t"/>
          <a:lstStyle/>
          <a:p>
            <a:pPr algn="ctr" indent="0" marL="0">
              <a:lnSpc>
                <a:spcPts val="3300"/>
              </a:lnSpc>
              <a:buNone/>
            </a:pPr>
            <a:r>
              <a:rPr lang="en-US" sz="3300" b="1" spc="-99" kern="0" dirty="0">
                <a:solidFill>
                  <a:srgbClr val="E5E0DF"/>
                </a:solidFill>
                <a:latin typeface="Inter Bold" pitchFamily="34" charset="0"/>
                <a:ea typeface="Inter Bold" pitchFamily="34" charset="-122"/>
                <a:cs typeface="Inter Bold" pitchFamily="34" charset="-120"/>
              </a:rPr>
              <a:t>862 965</a:t>
            </a:r>
            <a:endParaRPr lang="en-US" sz="3300" dirty="0"/>
          </a:p>
        </p:txBody>
      </p:sp>
      <p:sp>
        <p:nvSpPr>
          <p:cNvPr id="8" name="Text 5"/>
          <p:cNvSpPr/>
          <p:nvPr/>
        </p:nvSpPr>
        <p:spPr>
          <a:xfrm>
            <a:off x="3776067" y="3188256"/>
            <a:ext cx="1591747" cy="198953"/>
          </a:xfrm>
          <a:prstGeom prst="rect">
            <a:avLst/>
          </a:prstGeom>
          <a:noFill/>
          <a:ln/>
        </p:spPr>
        <p:txBody>
          <a:bodyPr wrap="none" lIns="0" tIns="0" rIns="0" bIns="0" rtlCol="0" anchor="t"/>
          <a:lstStyle/>
          <a:p>
            <a:pPr algn="ctr" indent="0" marL="0">
              <a:lnSpc>
                <a:spcPts val="1550"/>
              </a:lnSpc>
              <a:buNone/>
            </a:pPr>
            <a:r>
              <a:rPr lang="en-US" sz="1250" b="1" spc="-38" kern="0" dirty="0">
                <a:solidFill>
                  <a:srgbClr val="E5E0DF"/>
                </a:solidFill>
                <a:latin typeface="Inter Bold" pitchFamily="34" charset="0"/>
                <a:ea typeface="Inter Bold" pitchFamily="34" charset="-122"/>
                <a:cs typeface="Inter Bold" pitchFamily="34" charset="-120"/>
              </a:rPr>
              <a:t>Queensland</a:t>
            </a:r>
            <a:endParaRPr lang="en-US" sz="1250" dirty="0"/>
          </a:p>
        </p:txBody>
      </p:sp>
      <p:sp>
        <p:nvSpPr>
          <p:cNvPr id="9" name="Text 6"/>
          <p:cNvSpPr/>
          <p:nvPr/>
        </p:nvSpPr>
        <p:spPr>
          <a:xfrm>
            <a:off x="445651" y="3463528"/>
            <a:ext cx="8252698" cy="203835"/>
          </a:xfrm>
          <a:prstGeom prst="rect">
            <a:avLst/>
          </a:prstGeom>
          <a:noFill/>
          <a:ln/>
        </p:spPr>
        <p:txBody>
          <a:bodyPr wrap="none" lIns="0" tIns="0" rIns="0" bIns="0" rtlCol="0" anchor="t"/>
          <a:lstStyle/>
          <a:p>
            <a:pPr algn="ct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Ventes totales en dollars australiens</a:t>
            </a:r>
            <a:endParaRPr lang="en-US" sz="1000" dirty="0"/>
          </a:p>
        </p:txBody>
      </p:sp>
      <p:sp>
        <p:nvSpPr>
          <p:cNvPr id="10" name="Text 7"/>
          <p:cNvSpPr/>
          <p:nvPr/>
        </p:nvSpPr>
        <p:spPr>
          <a:xfrm>
            <a:off x="445651" y="4112895"/>
            <a:ext cx="8252698" cy="420172"/>
          </a:xfrm>
          <a:prstGeom prst="rect">
            <a:avLst/>
          </a:prstGeom>
          <a:noFill/>
          <a:ln/>
        </p:spPr>
        <p:txBody>
          <a:bodyPr wrap="none" lIns="0" tIns="0" rIns="0" bIns="0" rtlCol="0" anchor="t"/>
          <a:lstStyle/>
          <a:p>
            <a:pPr algn="ctr" indent="0" marL="0">
              <a:lnSpc>
                <a:spcPts val="3300"/>
              </a:lnSpc>
              <a:buNone/>
            </a:pPr>
            <a:r>
              <a:rPr lang="en-US" sz="3300" b="1" spc="-99" kern="0" dirty="0">
                <a:solidFill>
                  <a:srgbClr val="E5E0DF"/>
                </a:solidFill>
                <a:latin typeface="Inter Bold" pitchFamily="34" charset="0"/>
                <a:ea typeface="Inter Bold" pitchFamily="34" charset="-122"/>
                <a:cs typeface="Inter Bold" pitchFamily="34" charset="-120"/>
              </a:rPr>
              <a:t>20 247</a:t>
            </a:r>
            <a:endParaRPr lang="en-US" sz="3300" dirty="0"/>
          </a:p>
        </p:txBody>
      </p:sp>
      <p:sp>
        <p:nvSpPr>
          <p:cNvPr id="11" name="Text 8"/>
          <p:cNvSpPr/>
          <p:nvPr/>
        </p:nvSpPr>
        <p:spPr>
          <a:xfrm>
            <a:off x="3776067" y="4692134"/>
            <a:ext cx="1591747" cy="198953"/>
          </a:xfrm>
          <a:prstGeom prst="rect">
            <a:avLst/>
          </a:prstGeom>
          <a:noFill/>
          <a:ln/>
        </p:spPr>
        <p:txBody>
          <a:bodyPr wrap="none" lIns="0" tIns="0" rIns="0" bIns="0" rtlCol="0" anchor="t"/>
          <a:lstStyle/>
          <a:p>
            <a:pPr algn="ctr" indent="0" marL="0">
              <a:lnSpc>
                <a:spcPts val="1550"/>
              </a:lnSpc>
              <a:buNone/>
            </a:pPr>
            <a:r>
              <a:rPr lang="en-US" sz="1250" b="1" spc="-38" kern="0" dirty="0">
                <a:solidFill>
                  <a:srgbClr val="E5E0DF"/>
                </a:solidFill>
                <a:latin typeface="Inter Bold" pitchFamily="34" charset="0"/>
                <a:ea typeface="Inter Bold" pitchFamily="34" charset="-122"/>
                <a:cs typeface="Inter Bold" pitchFamily="34" charset="-120"/>
              </a:rPr>
              <a:t>East Aidan</a:t>
            </a:r>
            <a:endParaRPr lang="en-US" sz="1250" dirty="0"/>
          </a:p>
        </p:txBody>
      </p:sp>
      <p:sp>
        <p:nvSpPr>
          <p:cNvPr id="12" name="Text 9"/>
          <p:cNvSpPr/>
          <p:nvPr/>
        </p:nvSpPr>
        <p:spPr>
          <a:xfrm>
            <a:off x="445651" y="4967407"/>
            <a:ext cx="8252698" cy="203835"/>
          </a:xfrm>
          <a:prstGeom prst="rect">
            <a:avLst/>
          </a:prstGeom>
          <a:noFill/>
          <a:ln/>
        </p:spPr>
        <p:txBody>
          <a:bodyPr wrap="none" lIns="0" tIns="0" rIns="0" bIns="0" rtlCol="0" anchor="t"/>
          <a:lstStyle/>
          <a:p>
            <a:pPr algn="ct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Ville avec les ventes les plus élevées</a:t>
            </a:r>
            <a:endParaRPr lang="en-US" sz="1000" dirty="0"/>
          </a:p>
        </p:txBody>
      </p:sp>
      <p:sp>
        <p:nvSpPr>
          <p:cNvPr id="13" name="Text 10"/>
          <p:cNvSpPr/>
          <p:nvPr/>
        </p:nvSpPr>
        <p:spPr>
          <a:xfrm>
            <a:off x="445651" y="5616773"/>
            <a:ext cx="8252698" cy="420172"/>
          </a:xfrm>
          <a:prstGeom prst="rect">
            <a:avLst/>
          </a:prstGeom>
          <a:noFill/>
          <a:ln/>
        </p:spPr>
        <p:txBody>
          <a:bodyPr wrap="none" lIns="0" tIns="0" rIns="0" bIns="0" rtlCol="0" anchor="t"/>
          <a:lstStyle/>
          <a:p>
            <a:pPr algn="ctr" indent="0" marL="0">
              <a:lnSpc>
                <a:spcPts val="3300"/>
              </a:lnSpc>
              <a:buNone/>
            </a:pPr>
            <a:r>
              <a:rPr lang="en-US" sz="3300" b="1" spc="-99" kern="0" dirty="0">
                <a:solidFill>
                  <a:srgbClr val="E5E0DF"/>
                </a:solidFill>
                <a:latin typeface="Inter Bold" pitchFamily="34" charset="0"/>
                <a:ea typeface="Inter Bold" pitchFamily="34" charset="-122"/>
                <a:cs typeface="Inter Bold" pitchFamily="34" charset="-120"/>
              </a:rPr>
              <a:t>19 628</a:t>
            </a:r>
            <a:endParaRPr lang="en-US" sz="3300" dirty="0"/>
          </a:p>
        </p:txBody>
      </p:sp>
      <p:sp>
        <p:nvSpPr>
          <p:cNvPr id="14" name="Text 11"/>
          <p:cNvSpPr/>
          <p:nvPr/>
        </p:nvSpPr>
        <p:spPr>
          <a:xfrm>
            <a:off x="3776067" y="6196013"/>
            <a:ext cx="1591747" cy="198953"/>
          </a:xfrm>
          <a:prstGeom prst="rect">
            <a:avLst/>
          </a:prstGeom>
          <a:noFill/>
          <a:ln/>
        </p:spPr>
        <p:txBody>
          <a:bodyPr wrap="none" lIns="0" tIns="0" rIns="0" bIns="0" rtlCol="0" anchor="t"/>
          <a:lstStyle/>
          <a:p>
            <a:pPr algn="ctr" indent="0" marL="0">
              <a:lnSpc>
                <a:spcPts val="1550"/>
              </a:lnSpc>
              <a:buNone/>
            </a:pPr>
            <a:r>
              <a:rPr lang="en-US" sz="1250" b="1" spc="-38" kern="0" dirty="0">
                <a:solidFill>
                  <a:srgbClr val="E5E0DF"/>
                </a:solidFill>
                <a:latin typeface="Inter Bold" pitchFamily="34" charset="0"/>
                <a:ea typeface="Inter Bold" pitchFamily="34" charset="-122"/>
                <a:cs typeface="Inter Bold" pitchFamily="34" charset="-120"/>
              </a:rPr>
              <a:t>East Sophia</a:t>
            </a:r>
            <a:endParaRPr lang="en-US" sz="1250" dirty="0"/>
          </a:p>
        </p:txBody>
      </p:sp>
      <p:sp>
        <p:nvSpPr>
          <p:cNvPr id="15" name="Text 12"/>
          <p:cNvSpPr/>
          <p:nvPr/>
        </p:nvSpPr>
        <p:spPr>
          <a:xfrm>
            <a:off x="445651" y="6471285"/>
            <a:ext cx="8252698" cy="203835"/>
          </a:xfrm>
          <a:prstGeom prst="rect">
            <a:avLst/>
          </a:prstGeom>
          <a:noFill/>
          <a:ln/>
        </p:spPr>
        <p:txBody>
          <a:bodyPr wrap="none" lIns="0" tIns="0" rIns="0" bIns="0" rtlCol="0" anchor="t"/>
          <a:lstStyle/>
          <a:p>
            <a:pPr algn="ct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Deuxième ville par ventes</a:t>
            </a:r>
            <a:endParaRPr lang="en-US" sz="1000" dirty="0"/>
          </a:p>
        </p:txBody>
      </p:sp>
      <p:sp>
        <p:nvSpPr>
          <p:cNvPr id="16" name="Text 13"/>
          <p:cNvSpPr/>
          <p:nvPr/>
        </p:nvSpPr>
        <p:spPr>
          <a:xfrm>
            <a:off x="445651" y="6818352"/>
            <a:ext cx="8252698" cy="407670"/>
          </a:xfrm>
          <a:prstGeom prst="rect">
            <a:avLst/>
          </a:prstGeom>
          <a:noFill/>
          <a:ln/>
        </p:spPr>
        <p:txBody>
          <a:bodyPr wrap="square" lIns="0" tIns="0" rIns="0" bIns="0" rtlCol="0" anchor="t"/>
          <a:lstStyle/>
          <a:p>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L'analyse géographique montre que l'Australie du Sud domine le marché avec les ventes totales les plus élevées, suivie de près par le Queensland. Au niveau des villes, East Aidan occupe la première position, suivie par East Sophia.</a:t>
            </a:r>
            <a:endParaRPr lang="en-US" sz="1000" dirty="0"/>
          </a:p>
        </p:txBody>
      </p:sp>
      <p:sp>
        <p:nvSpPr>
          <p:cNvPr id="17" name="Text 14"/>
          <p:cNvSpPr/>
          <p:nvPr/>
        </p:nvSpPr>
        <p:spPr>
          <a:xfrm>
            <a:off x="445651" y="7369254"/>
            <a:ext cx="8252698" cy="407670"/>
          </a:xfrm>
          <a:prstGeom prst="rect">
            <a:avLst/>
          </a:prstGeom>
          <a:noFill/>
          <a:ln/>
        </p:spPr>
        <p:txBody>
          <a:bodyPr wrap="square" lIns="0" tIns="0" rIns="0" bIns="0" rtlCol="0" anchor="t"/>
          <a:lstStyle/>
          <a:p>
            <a:pPr indent="0" marL="0">
              <a:lnSpc>
                <a:spcPts val="1600"/>
              </a:lnSpc>
              <a:buNone/>
            </a:pPr>
            <a:r>
              <a:rPr lang="en-US" sz="1000" spc="-20" kern="0" dirty="0">
                <a:solidFill>
                  <a:srgbClr val="E5E0DF"/>
                </a:solidFill>
                <a:latin typeface="Inter" pitchFamily="34" charset="0"/>
                <a:ea typeface="Inter" pitchFamily="34" charset="-122"/>
                <a:cs typeface="Inter" pitchFamily="34" charset="-120"/>
              </a:rPr>
              <a:t>Ces données géographiques fournissent des informations précieuses pour l'allocation des ressources marketing et l'expansion des points de vente dans les régions les plus performantes.</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2025-03-10T14:00:14Z</dcterms:created>
  <dcterms:modified xsi:type="dcterms:W3CDTF">2025-03-10T14:00:14Z</dcterms:modified>
</cp:coreProperties>
</file>